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57" r:id="rId2"/>
    <p:sldId id="270" r:id="rId3"/>
    <p:sldId id="26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B18415-AAEF-4BAA-998C-9CAB92FFCF01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A55951-F8F1-466F-8AA7-DE2C7E8533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3108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6F3DB1-B446-4739-AB0A-2ED5F49C9A46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0A9074-3BE7-4F72-A836-3F177AB287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018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A9074-3BE7-4F72-A836-3F177AB287B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522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-64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741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391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1436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9102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2496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427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2695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26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788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212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566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107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703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62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450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2AF6B-8345-4B55-9F87-CD52A1BBE5B3}" type="datetimeFigureOut">
              <a:rPr lang="en-US" smtClean="0">
                <a:solidFill>
                  <a:srgbClr val="000000"/>
                </a:solidFill>
              </a:rPr>
              <a:pPr/>
              <a:t>4/10/2018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CAED6-3532-47CD-AE92-172059767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914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fld id="{0A82AF6B-8345-4B55-9F87-CD52A1BBE5B3}" type="datetimeFigureOut">
              <a:rPr lang="en-US">
                <a:solidFill>
                  <a:srgbClr val="000000"/>
                </a:solidFill>
                <a:cs typeface="Arial" charset="0"/>
              </a:rPr>
              <a:pPr/>
              <a:t>4/10/2018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fld id="{8FCCAED6-3532-47CD-AE92-1720597679CB}" type="slidenum">
              <a:rPr lang="en-US">
                <a:solidFill>
                  <a:srgbClr val="000000"/>
                </a:solidFill>
                <a:cs typeface="Arial" charset="0"/>
              </a:rPr>
              <a:pPr/>
              <a:t>‹#›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8521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rebuchet MS" pitchFamily="-64" charset="0"/>
          <a:ea typeface="ＭＳ Ｐゴシック" pitchFamily="-6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-64" charset="2"/>
        <a:buChar char="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-64" charset="2"/>
        <a:buChar char="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-64" charset="2"/>
        <a:buChar char="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-64" charset="2"/>
        <a:buChar char="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152400" y="1600200"/>
            <a:ext cx="8839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-64" charset="2"/>
              <a:buChar char="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-64" charset="2"/>
              <a:buChar char="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-64" charset="2"/>
              <a:buChar char="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Clr>
                <a:srgbClr val="004080"/>
              </a:buClr>
              <a:buFont typeface="Wingdings" pitchFamily="-64" charset="2"/>
              <a:buNone/>
            </a:pPr>
            <a:r>
              <a:rPr lang="en-US" b="1" kern="0" dirty="0" err="1" smtClean="0">
                <a:solidFill>
                  <a:srgbClr val="FF0000"/>
                </a:solidFill>
              </a:rPr>
              <a:t>Proposito</a:t>
            </a:r>
            <a:r>
              <a:rPr lang="en-US" b="1" kern="0" dirty="0" smtClean="0">
                <a:solidFill>
                  <a:srgbClr val="FF0000"/>
                </a:solidFill>
              </a:rPr>
              <a:t> # 59: </a:t>
            </a:r>
            <a:r>
              <a:rPr lang="en-US" kern="0" dirty="0" smtClean="0">
                <a:solidFill>
                  <a:srgbClr val="000000"/>
                </a:solidFill>
              </a:rPr>
              <a:t>¿Como es </a:t>
            </a:r>
            <a:r>
              <a:rPr lang="en-US" kern="0" dirty="0" err="1" smtClean="0">
                <a:solidFill>
                  <a:srgbClr val="000000"/>
                </a:solidFill>
              </a:rPr>
              <a:t>tu</a:t>
            </a:r>
            <a:r>
              <a:rPr lang="en-US" kern="0" dirty="0" smtClean="0">
                <a:solidFill>
                  <a:srgbClr val="000000"/>
                </a:solidFill>
              </a:rPr>
              <a:t> </a:t>
            </a:r>
            <a:r>
              <a:rPr lang="en-US" kern="0" dirty="0" err="1" smtClean="0">
                <a:solidFill>
                  <a:srgbClr val="000000"/>
                </a:solidFill>
              </a:rPr>
              <a:t>horario</a:t>
            </a:r>
            <a:r>
              <a:rPr lang="en-US" kern="0" dirty="0" smtClean="0">
                <a:solidFill>
                  <a:srgbClr val="000000"/>
                </a:solidFill>
              </a:rPr>
              <a:t> escolar?</a:t>
            </a:r>
          </a:p>
          <a:p>
            <a:pPr marL="0" indent="0">
              <a:buClr>
                <a:srgbClr val="004080"/>
              </a:buClr>
              <a:buFont typeface="Wingdings" pitchFamily="-64" charset="2"/>
              <a:buNone/>
            </a:pPr>
            <a:r>
              <a:rPr lang="en-US" kern="0" dirty="0" smtClean="0">
                <a:solidFill>
                  <a:srgbClr val="7030A0"/>
                </a:solidFill>
              </a:rPr>
              <a:t>L.O: to practice –AR verbs</a:t>
            </a:r>
          </a:p>
          <a:p>
            <a:pPr marL="0" indent="0">
              <a:buClr>
                <a:srgbClr val="004080"/>
              </a:buClr>
              <a:buFont typeface="Wingdings" pitchFamily="-64" charset="2"/>
              <a:buNone/>
            </a:pPr>
            <a:r>
              <a:rPr lang="en-US" b="1" kern="0" dirty="0" err="1" smtClean="0">
                <a:solidFill>
                  <a:srgbClr val="FF0000"/>
                </a:solidFill>
              </a:rPr>
              <a:t>Actividad</a:t>
            </a:r>
            <a:r>
              <a:rPr lang="en-US" b="1" kern="0" dirty="0" smtClean="0">
                <a:solidFill>
                  <a:srgbClr val="FF0000"/>
                </a:solidFill>
              </a:rPr>
              <a:t> </a:t>
            </a:r>
            <a:r>
              <a:rPr lang="en-US" b="1" kern="0" dirty="0" err="1" smtClean="0">
                <a:solidFill>
                  <a:srgbClr val="FF0000"/>
                </a:solidFill>
              </a:rPr>
              <a:t>Inicial</a:t>
            </a:r>
            <a:r>
              <a:rPr lang="en-US" b="1" kern="0" dirty="0" smtClean="0">
                <a:solidFill>
                  <a:srgbClr val="FF0000"/>
                </a:solidFill>
              </a:rPr>
              <a:t>: </a:t>
            </a:r>
          </a:p>
          <a:p>
            <a:pPr>
              <a:buClr>
                <a:srgbClr val="004080"/>
              </a:buClr>
            </a:pPr>
            <a:r>
              <a:rPr lang="en-US" kern="0" dirty="0" smtClean="0">
                <a:solidFill>
                  <a:srgbClr val="000000"/>
                </a:solidFill>
              </a:rPr>
              <a:t>Conjugate the following verbs:</a:t>
            </a:r>
          </a:p>
          <a:p>
            <a:pPr marL="514350" indent="-514350">
              <a:buClr>
                <a:srgbClr val="004080"/>
              </a:buClr>
              <a:buFont typeface="+mj-lt"/>
              <a:buAutoNum type="arabicPeriod"/>
            </a:pPr>
            <a:r>
              <a:rPr lang="en-US" kern="0" dirty="0" err="1" smtClean="0">
                <a:solidFill>
                  <a:srgbClr val="000000"/>
                </a:solidFill>
              </a:rPr>
              <a:t>Levantar</a:t>
            </a:r>
            <a:r>
              <a:rPr lang="en-US" kern="0" dirty="0" smtClean="0">
                <a:solidFill>
                  <a:srgbClr val="000000"/>
                </a:solidFill>
              </a:rPr>
              <a:t> </a:t>
            </a:r>
            <a:r>
              <a:rPr lang="en-US" i="1" kern="0" dirty="0" smtClean="0">
                <a:solidFill>
                  <a:srgbClr val="000000"/>
                </a:solidFill>
              </a:rPr>
              <a:t>(to raise)</a:t>
            </a:r>
            <a:endParaRPr lang="en-US" kern="0" dirty="0" smtClean="0">
              <a:solidFill>
                <a:srgbClr val="000000"/>
              </a:solidFill>
            </a:endParaRPr>
          </a:p>
          <a:p>
            <a:pPr marL="514350" indent="-514350">
              <a:buClr>
                <a:srgbClr val="004080"/>
              </a:buClr>
              <a:buFont typeface="+mj-lt"/>
              <a:buAutoNum type="arabicPeriod"/>
            </a:pPr>
            <a:r>
              <a:rPr lang="en-US" kern="0" dirty="0" err="1" smtClean="0">
                <a:solidFill>
                  <a:srgbClr val="000000"/>
                </a:solidFill>
              </a:rPr>
              <a:t>Esperar</a:t>
            </a:r>
            <a:r>
              <a:rPr lang="en-US" kern="0" dirty="0" smtClean="0">
                <a:solidFill>
                  <a:srgbClr val="000000"/>
                </a:solidFill>
              </a:rPr>
              <a:t> </a:t>
            </a:r>
            <a:r>
              <a:rPr lang="en-US" i="1" kern="0" dirty="0" smtClean="0">
                <a:solidFill>
                  <a:srgbClr val="000000"/>
                </a:solidFill>
              </a:rPr>
              <a:t>(to wait)</a:t>
            </a:r>
          </a:p>
          <a:p>
            <a:pPr marL="514350" indent="-514350">
              <a:buClr>
                <a:srgbClr val="004080"/>
              </a:buClr>
              <a:buFont typeface="+mj-lt"/>
              <a:buAutoNum type="arabicPeriod"/>
            </a:pPr>
            <a:r>
              <a:rPr lang="en-US" kern="0" dirty="0" err="1" smtClean="0">
                <a:solidFill>
                  <a:srgbClr val="000000"/>
                </a:solidFill>
              </a:rPr>
              <a:t>Practicar</a:t>
            </a:r>
            <a:r>
              <a:rPr lang="en-US" kern="0" dirty="0" smtClean="0">
                <a:solidFill>
                  <a:srgbClr val="000000"/>
                </a:solidFill>
              </a:rPr>
              <a:t> </a:t>
            </a:r>
            <a:r>
              <a:rPr lang="en-US" i="1" kern="0" dirty="0" smtClean="0">
                <a:solidFill>
                  <a:srgbClr val="000000"/>
                </a:solidFill>
              </a:rPr>
              <a:t>(to practice)</a:t>
            </a:r>
          </a:p>
          <a:p>
            <a:pPr marL="514350" indent="-514350">
              <a:buClr>
                <a:srgbClr val="004080"/>
              </a:buClr>
              <a:buFont typeface="+mj-lt"/>
              <a:buAutoNum type="arabicPeriod"/>
            </a:pPr>
            <a:r>
              <a:rPr lang="en-US" kern="0" dirty="0" err="1" smtClean="0">
                <a:solidFill>
                  <a:srgbClr val="000000"/>
                </a:solidFill>
              </a:rPr>
              <a:t>Ignorar</a:t>
            </a:r>
            <a:r>
              <a:rPr lang="en-US" kern="0" dirty="0" smtClean="0">
                <a:solidFill>
                  <a:srgbClr val="000000"/>
                </a:solidFill>
              </a:rPr>
              <a:t> </a:t>
            </a:r>
            <a:r>
              <a:rPr lang="en-US" i="1" kern="0" dirty="0" smtClean="0">
                <a:solidFill>
                  <a:srgbClr val="000000"/>
                </a:solidFill>
              </a:rPr>
              <a:t>(to ignore)</a:t>
            </a:r>
            <a:endParaRPr lang="en-US" kern="0" dirty="0">
              <a:solidFill>
                <a:srgbClr val="000000"/>
              </a:solidFill>
            </a:endParaRPr>
          </a:p>
          <a:p>
            <a:pPr marL="0" indent="0">
              <a:buClr>
                <a:srgbClr val="004080"/>
              </a:buClr>
              <a:buNone/>
            </a:pPr>
            <a:endParaRPr lang="en-US" kern="0" dirty="0" smtClean="0">
              <a:solidFill>
                <a:srgbClr val="000000"/>
              </a:solidFill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067800" cy="1143000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rgbClr val="00B050"/>
                </a:solidFill>
              </a:rPr>
              <a:t>Me llamo _______ Clase 601</a:t>
            </a:r>
            <a:br>
              <a:rPr lang="en-US" sz="4000" dirty="0" smtClean="0">
                <a:solidFill>
                  <a:srgbClr val="00B050"/>
                </a:solidFill>
              </a:rPr>
            </a:br>
            <a:r>
              <a:rPr lang="en-US" sz="4000" dirty="0" smtClean="0">
                <a:solidFill>
                  <a:srgbClr val="00B050"/>
                </a:solidFill>
              </a:rPr>
              <a:t>La fecha es el </a:t>
            </a:r>
            <a:r>
              <a:rPr lang="en-US" sz="4000" dirty="0" smtClean="0">
                <a:solidFill>
                  <a:srgbClr val="00B050"/>
                </a:solidFill>
              </a:rPr>
              <a:t>10</a:t>
            </a:r>
            <a:r>
              <a:rPr lang="en-US" sz="4000" dirty="0" smtClean="0">
                <a:solidFill>
                  <a:srgbClr val="00B050"/>
                </a:solidFill>
              </a:rPr>
              <a:t> </a:t>
            </a:r>
            <a:r>
              <a:rPr lang="en-US" sz="4000" dirty="0" smtClean="0">
                <a:solidFill>
                  <a:srgbClr val="00B050"/>
                </a:solidFill>
              </a:rPr>
              <a:t>de </a:t>
            </a:r>
            <a:r>
              <a:rPr lang="en-US" sz="4000" dirty="0" err="1" smtClean="0">
                <a:solidFill>
                  <a:srgbClr val="00B050"/>
                </a:solidFill>
              </a:rPr>
              <a:t>abril</a:t>
            </a:r>
            <a:r>
              <a:rPr lang="en-US" sz="4000" dirty="0" smtClean="0">
                <a:solidFill>
                  <a:srgbClr val="00B050"/>
                </a:solidFill>
              </a:rPr>
              <a:t> del </a:t>
            </a:r>
            <a:r>
              <a:rPr lang="en-US" sz="4000" dirty="0" smtClean="0">
                <a:solidFill>
                  <a:srgbClr val="00B050"/>
                </a:solidFill>
              </a:rPr>
              <a:t>2018</a:t>
            </a:r>
            <a:endParaRPr lang="en-US" sz="4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676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152400"/>
            <a:ext cx="8672286" cy="1371600"/>
          </a:xfrm>
          <a:prstGeom prst="rect">
            <a:avLst/>
          </a:prstGeom>
        </p:spPr>
        <p:txBody>
          <a:bodyPr/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9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800" kern="0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kern="0" dirty="0" smtClean="0"/>
              <a:t> COPY &amp; Complete with any vocabulary word(s) that make sense.</a:t>
            </a:r>
            <a:endParaRPr lang="en-US" sz="2800" kern="0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447800"/>
            <a:ext cx="8229600" cy="38862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-64" charset="2"/>
              <a:buChar char="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-64" charset="2"/>
              <a:buChar char="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-64" charset="2"/>
              <a:buChar char="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kern="0" smtClean="0"/>
              <a:t>Los profesores _______ y los alumnos prestan atención.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kern="0" smtClean="0"/>
              <a:t>Rosa y Miguel _________ uniforme a la escuela.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kern="0" smtClean="0"/>
              <a:t>El uniforme de Rosa es una _________ blanca y una _________ azul.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kern="0" smtClean="0"/>
              <a:t>El uniforme de Miguel es una_______ blanca y un _________ negro. 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kern="0" smtClean="0"/>
              <a:t>Un cuaderno, una carpeta y un lapiz son _________________.</a:t>
            </a:r>
          </a:p>
          <a:p>
            <a:pPr marL="0" indent="0">
              <a:buFont typeface="Wingdings" pitchFamily="-64" charset="2"/>
              <a:buNone/>
            </a:pPr>
            <a:endParaRPr lang="en-US" kern="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0"/>
            <a:ext cx="7772400" cy="1143000"/>
          </a:xfrm>
          <a:prstGeom prst="rect">
            <a:avLst/>
          </a:prstGeom>
        </p:spPr>
        <p:txBody>
          <a:bodyPr/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9pPr>
          </a:lstStyle>
          <a:p>
            <a:pPr algn="ctr"/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035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1905000"/>
          </a:xfrm>
        </p:spPr>
        <p:txBody>
          <a:bodyPr/>
          <a:lstStyle/>
          <a:p>
            <a:r>
              <a:rPr lang="en-US" dirty="0" smtClean="0"/>
              <a:t>WORKBOOK: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3.4-3.5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609600" y="2971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Trebuchet MS" pitchFamily="-64" charset="0"/>
                <a:ea typeface="ＭＳ Ｐゴシック" pitchFamily="-64" charset="-128"/>
              </a:defRPr>
            </a:lvl9pPr>
          </a:lstStyle>
          <a:p>
            <a:pPr algn="ctr"/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59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09600" y="4114800"/>
            <a:ext cx="77724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-64" charset="2"/>
              <a:buChar char="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-64" charset="2"/>
              <a:buChar char="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-64" charset="2"/>
              <a:buChar char="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90000"/>
              <a:buFont typeface="Wingdings" pitchFamily="-64" charset="2"/>
              <a:buChar char="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>
              <a:buClr>
                <a:srgbClr val="336600"/>
              </a:buClr>
              <a:buSzPct val="75000"/>
              <a:buNone/>
            </a:pPr>
            <a:r>
              <a:rPr lang="en-US" b="1" kern="0" dirty="0" smtClean="0">
                <a:solidFill>
                  <a:srgbClr val="7030A0"/>
                </a:solidFill>
                <a:latin typeface="Arial"/>
                <a:cs typeface="Arial"/>
              </a:rPr>
              <a:t>FRIDAY </a:t>
            </a:r>
            <a:r>
              <a:rPr lang="en-US" b="1" u="sng" kern="0" dirty="0">
                <a:solidFill>
                  <a:srgbClr val="7030A0"/>
                </a:solidFill>
                <a:latin typeface="Arial"/>
                <a:cs typeface="Arial"/>
              </a:rPr>
              <a:t>QUIZ 1: CAPITULO 2</a:t>
            </a:r>
          </a:p>
          <a:p>
            <a:pPr lvl="1">
              <a:buClr>
                <a:srgbClr val="669900"/>
              </a:buClr>
              <a:buSzPct val="80000"/>
              <a:buFont typeface="Wingdings" pitchFamily="2" charset="2"/>
              <a:buChar char="¨"/>
            </a:pPr>
            <a:r>
              <a:rPr lang="en-US" altLang="en-US" kern="0" dirty="0">
                <a:solidFill>
                  <a:srgbClr val="003300"/>
                </a:solidFill>
                <a:latin typeface="Arial"/>
                <a:cs typeface="Arial"/>
              </a:rPr>
              <a:t> School  vocabulary p. 92-95</a:t>
            </a:r>
          </a:p>
        </p:txBody>
      </p:sp>
    </p:spTree>
    <p:extLst>
      <p:ext uri="{BB962C8B-B14F-4D97-AF65-F5344CB8AC3E}">
        <p14:creationId xmlns:p14="http://schemas.microsoft.com/office/powerpoint/2010/main" val="206278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ey globe">
  <a:themeElements>
    <a:clrScheme name="Spher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66"/>
      </a:accent1>
      <a:accent2>
        <a:srgbClr val="004080"/>
      </a:accent2>
      <a:accent3>
        <a:srgbClr val="FFFFFF"/>
      </a:accent3>
      <a:accent4>
        <a:srgbClr val="000000"/>
      </a:accent4>
      <a:accent5>
        <a:srgbClr val="FFFFB8"/>
      </a:accent5>
      <a:accent6>
        <a:srgbClr val="003973"/>
      </a:accent6>
      <a:hlink>
        <a:srgbClr val="008040"/>
      </a:hlink>
      <a:folHlink>
        <a:srgbClr val="800000"/>
      </a:folHlink>
    </a:clrScheme>
    <a:fontScheme name="Sphere">
      <a:majorFont>
        <a:latin typeface="Trebuchet MS"/>
        <a:ea typeface="ＭＳ Ｐゴシック"/>
        <a:cs typeface=""/>
      </a:majorFont>
      <a:minorFont>
        <a:latin typeface="Trebuchet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64" charset="-128"/>
          </a:defRPr>
        </a:defPPr>
      </a:lstStyle>
    </a:lnDef>
  </a:objectDefaults>
  <a:extraClrSchemeLst>
    <a:extraClrScheme>
      <a:clrScheme name="Sphe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her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66"/>
        </a:accent1>
        <a:accent2>
          <a:srgbClr val="004080"/>
        </a:accent2>
        <a:accent3>
          <a:srgbClr val="FFFFFF"/>
        </a:accent3>
        <a:accent4>
          <a:srgbClr val="000000"/>
        </a:accent4>
        <a:accent5>
          <a:srgbClr val="FFFFB8"/>
        </a:accent5>
        <a:accent6>
          <a:srgbClr val="003973"/>
        </a:accent6>
        <a:hlink>
          <a:srgbClr val="00804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4354</TotalTime>
  <Words>142</Words>
  <Application>Microsoft Office PowerPoint</Application>
  <PresentationFormat>On-screen Show (4:3)</PresentationFormat>
  <Paragraphs>24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grey globe</vt:lpstr>
      <vt:lpstr>Me llamo _______ Clase 601 La fecha es el 10 de abril del 2018</vt:lpstr>
      <vt:lpstr>PowerPoint Presentation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601 La fecha es el 10 de abril del 2014</dc:title>
  <dc:creator>Helen Zumaeta</dc:creator>
  <cp:lastModifiedBy>Helen Zumaeta</cp:lastModifiedBy>
  <cp:revision>30</cp:revision>
  <cp:lastPrinted>2015-03-04T22:11:57Z</cp:lastPrinted>
  <dcterms:created xsi:type="dcterms:W3CDTF">2014-04-09T21:30:22Z</dcterms:created>
  <dcterms:modified xsi:type="dcterms:W3CDTF">2018-04-10T20:26:04Z</dcterms:modified>
</cp:coreProperties>
</file>